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  <p:sldMasterId id="2147483686" r:id="rId3"/>
    <p:sldMasterId id="2147483688" r:id="rId4"/>
    <p:sldMasterId id="2147483700" r:id="rId5"/>
  </p:sldMasterIdLst>
  <p:notesMasterIdLst>
    <p:notesMasterId r:id="rId32"/>
  </p:notesMasterIdLst>
  <p:sldIdLst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9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-104" y="-5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6AB95-B3DB-744C-A9FB-1F108FD843D1}" type="datetimeFigureOut">
              <a:rPr lang="en-US" smtClean="0"/>
              <a:t>8/6/17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97E50-578A-5D41-B621-CB0331E369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6543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1EB8F0E8-6266-5F4C-AD78-B7E945709318}" type="slidenum">
              <a:rPr lang="en-GB" sz="1200">
                <a:solidFill>
                  <a:prstClr val="white"/>
                </a:solidFill>
              </a:rPr>
              <a:pPr/>
              <a:t>3</a:t>
            </a:fld>
            <a:endParaRPr lang="en-GB" sz="1200">
              <a:solidFill>
                <a:prstClr val="white"/>
              </a:solidFill>
            </a:endParaRPr>
          </a:p>
        </p:txBody>
      </p:sp>
      <p:sp>
        <p:nvSpPr>
          <p:cNvPr id="76800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03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A1965BF-27EB-1845-89B5-B5ADA144D014}" type="slidenum">
              <a:rPr lang="en-GB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15204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fld id="{5A967FE5-9DFD-0F4B-98F8-52D9E59C2C6D}" type="slidenum">
              <a:rPr lang="en-GB" sz="1200">
                <a:solidFill>
                  <a:prstClr val="white"/>
                </a:solidFill>
              </a:rPr>
              <a:pPr/>
              <a:t>16</a:t>
            </a:fld>
            <a:endParaRPr lang="en-GB" sz="1200">
              <a:solidFill>
                <a:prstClr val="white"/>
              </a:solidFill>
            </a:endParaRPr>
          </a:p>
        </p:txBody>
      </p:sp>
      <p:sp>
        <p:nvSpPr>
          <p:cNvPr id="83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A2EDCEA-0CB3-DA48-9F73-F780BAA943B6}" type="slidenum">
              <a:rPr lang="en-US" sz="1200">
                <a:solidFill>
                  <a:srgbClr val="000000"/>
                </a:solidFill>
              </a:rPr>
              <a:pPr eaLnBrk="1" hangingPunct="1"/>
              <a:t>26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00C3C5E-E563-4268-9F1A-FB5743DCBE6A}" type="datetimeFigureOut">
              <a:rPr lang="en-US" smtClean="0">
                <a:solidFill>
                  <a:srgbClr val="ECE9C6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ECE9C6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>
              <a:solidFill>
                <a:srgbClr val="ECE9C6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8D622EB-D55C-42A5-AE29-5BB88CA9D891}" type="slidenum">
              <a:rPr lang="en-US" smtClean="0">
                <a:solidFill>
                  <a:srgbClr val="ECE9C6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ECE9C6"/>
              </a:solidFill>
              <a:latin typeface="Book Antiqu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ln w="3175">
                    <a:solidFill>
                      <a:srgbClr val="ECE9C6">
                        <a:alpha val="60000"/>
                      </a:srgbClr>
                    </a:solidFill>
                  </a:ln>
                  <a:solidFill>
                    <a:srgbClr val="ECE9C6">
                      <a:lumMod val="90000"/>
                    </a:srgb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875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1052134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860054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A546A1-B38D-3147-845C-ABBC4C465E5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41463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8B9C82-07FD-CE4F-BA86-417A5D1D61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05251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377843-20D1-594F-83E6-D86DC29B27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4088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943C9-A40B-A54A-ABFF-4839B316269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070132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2CD6B-61CF-1F4B-A031-A03CC79BE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825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54FD1-BEF4-6F47-9C02-2838B57B1B7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2260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B57525-7970-B44F-8C24-B21F82FC03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0511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38B8A-3F9F-AD47-8B30-675F767625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63451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63141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17FEDB-5848-DA47-BB6A-83F80EA7A9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46147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01A1FA-E421-9349-8557-55724CE7ED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02929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5C500-2FF2-7C42-9F0B-DFEC83D119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29945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78F21-F95A-2040-8AD3-6B55E4DAD1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46087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29822C-117F-EC4C-A226-3ED541EDA32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976716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8D9E85-6ACF-FC48-8CB8-5CE97ADAD03E}" type="slidenum">
              <a:rPr lang="en-US">
                <a:solidFill>
                  <a:srgbClr val="000000"/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77785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689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9691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65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91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750199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661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8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4108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794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334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416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AC0F5B04-0A0A-4D3B-9CB0-4722B18F0223}" type="datetimeFigureOut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8/6/17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B2551307-7FD0-4CFF-B6E6-1FEF1BAD319D}" type="slidenum">
              <a:rPr lang="en-US">
                <a:solidFill>
                  <a:prstClr val="black"/>
                </a:solidFill>
                <a:latin typeface="Calibri"/>
                <a:ea typeface="ＭＳ Ｐゴシック" charset="0"/>
                <a:cs typeface="ＭＳ Ｐゴシック" charset="0"/>
              </a:rPr>
              <a:pPr defTabSz="914400"/>
              <a:t>‹#›</a:t>
            </a:fld>
            <a:endParaRPr lang="en-US">
              <a:solidFill>
                <a:prstClr val="black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62629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FD3451-3110-7849-BA4D-3E82588E0F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1443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385A18-058D-CB40-9548-EDBC4142E1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799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61D59F-8A3D-8243-B5C1-E8D39BA6169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751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330583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6F05C-C048-424F-B03E-2CEFDCFBDD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34667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ED5CE-9747-F540-AB7A-474E3CD2303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70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3427B5-A034-3B47-A8B6-B20C4D6D28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686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607A9-4ECC-0C49-BCCA-F4DC692F2C0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1205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DD1C63-AF6A-2F48-B4E9-4B820740951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739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EBBA6D-A09F-7743-9EEB-BB607F987A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422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6D9C7D-77E9-934D-B865-C03D98E92D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6497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C2344D-3F35-C847-9E4D-E6942A0404E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6351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0AABE-A642-554C-BD63-DA3E021B1B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25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E74DB-EBC2-184C-9361-F0790C9A5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83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40980739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400"/>
              <a:r>
                <a:rPr lang="en-US" sz="5400" dirty="0">
                  <a:solidFill>
                    <a:srgbClr val="895D1D">
                      <a:lumMod val="60000"/>
                      <a:lumOff val="40000"/>
                    </a:srgbClr>
                  </a:solidFill>
                  <a:latin typeface="Wingdings" pitchFamily="2" charset="2"/>
                </a:rPr>
                <a:t></a:t>
              </a: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1176944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165569780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5614818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411925614"/>
      </p:ext>
    </p:extLst>
  </p:cSld>
  <p:clrMapOvr>
    <a:masterClrMapping/>
  </p:clrMapOvr>
  <p:transition xmlns:p14="http://schemas.microsoft.com/office/powerpoint/2010/main">
    <p:fade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9.xml"/><Relationship Id="rId5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49.xml"/><Relationship Id="rId14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9.xml"/><Relationship Id="rId4" Type="http://schemas.openxmlformats.org/officeDocument/2006/relationships/slideLayout" Target="../slideLayouts/slideLayout40.xml"/><Relationship Id="rId5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prstClr val="white"/>
              </a:solidFill>
              <a:latin typeface="Book Antiqua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500C3C5E-E563-4268-9F1A-FB5743DCBE6A}" type="datetimeFigureOut">
              <a:rPr lang="en-US" smtClean="0">
                <a:solidFill>
                  <a:srgbClr val="895D1D"/>
                </a:solidFill>
                <a:latin typeface="Book Antiqua"/>
              </a:rPr>
              <a:pPr defTabSz="914400"/>
              <a:t>8/6/17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endParaRPr lang="en-US">
              <a:solidFill>
                <a:srgbClr val="895D1D"/>
              </a:solidFill>
              <a:latin typeface="Book Antiqu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pPr defTabSz="914400"/>
            <a:fld id="{C8D622EB-D55C-42A5-AE29-5BB88CA9D891}" type="slidenum">
              <a:rPr lang="en-US" smtClean="0">
                <a:solidFill>
                  <a:srgbClr val="895D1D"/>
                </a:solidFill>
                <a:latin typeface="Book Antiqua"/>
              </a:rPr>
              <a:pPr defTabSz="914400"/>
              <a:t>‹#›</a:t>
            </a:fld>
            <a:endParaRPr lang="en-US">
              <a:solidFill>
                <a:srgbClr val="895D1D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260405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xmlns:p14="http://schemas.microsoft.com/office/powerpoint/2010/main">
    <p:fade/>
  </p:transition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728" y="44624"/>
            <a:ext cx="90707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086487F-A443-774C-B771-167E7F98E6D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08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xmlns:p14="http://schemas.microsoft.com/office/powerpoint/2010/main">
    <p:fade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Comic Sans MS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Comic Sans MS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ea typeface="ヒラギノ角ゴ Pro W3"/>
              <a:cs typeface="ヒラギノ角ゴ Pro W3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ヒラギノ角ゴ Pro W3" charset="0"/>
                <a:cs typeface="ヒラギノ角ゴ Pro W3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4E0E624-0CC8-4E4E-ABC9-580D3BD5D408}" type="slidenum">
              <a:rPr lang="en-US">
                <a:solidFill>
                  <a:srgbClr val="000000"/>
                </a:solidFill>
                <a:latin typeface="Comic Sans MS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92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  <a:ea typeface="ヒラギノ角ゴ Pro W3" pitchFamily="-111" charset="-128"/>
          <a:cs typeface="ヒラギノ角ゴ Pro W3" pitchFamily="-11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663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rgbClr val="FFFFFF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rgbClr val="FFFFFF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FFFFFF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FFFFFF"/>
          </a:solidFill>
          <a:latin typeface="Arial"/>
          <a:ea typeface="+mn-ea"/>
          <a:cs typeface="Arial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rgbClr val="FFFFFF"/>
          </a:solidFill>
          <a:latin typeface="Arial"/>
          <a:ea typeface="+mn-ea"/>
          <a:cs typeface="Arial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  <a:ea typeface="+mn-ea"/>
                <a:cs typeface="+mn-cs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charset="0"/>
              </a:defRPr>
            </a:lvl1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D7A15C-BA3C-4C47-93D9-7EC7623FA359}" type="slidenum">
              <a:rPr lang="en-US">
                <a:solidFill>
                  <a:srgbClr val="000000"/>
                </a:solidFill>
                <a:ea typeface="ＭＳ Ｐゴシック" charset="0"/>
                <a:cs typeface="ＭＳ Ｐゴシック" charset="0"/>
              </a:rPr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11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Arial" charset="0"/>
          <a:ea typeface="ＭＳ Ｐゴシック" pitchFamily="-108" charset="-128"/>
          <a:cs typeface="ＭＳ Ｐゴシック" pitchFamily="-108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Arial"/>
          <a:ea typeface="ＭＳ Ｐゴシック" charset="0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Arial"/>
          <a:ea typeface="ＭＳ Ｐゴシック" charset="-128"/>
          <a:cs typeface="Arial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Relationship Id="rId3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Relationship Id="rId2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4556" y="1387737"/>
            <a:ext cx="8494888" cy="1731982"/>
          </a:xfrm>
        </p:spPr>
        <p:txBody>
          <a:bodyPr/>
          <a:lstStyle/>
          <a:p>
            <a:r>
              <a:rPr lang="en-US" sz="6600" b="1" dirty="0" smtClean="0"/>
              <a:t>The Seal Breaker</a:t>
            </a:r>
            <a:endParaRPr lang="en-US" sz="6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0525" y="3767862"/>
            <a:ext cx="8022950" cy="1752600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Revelation 5</a:t>
            </a:r>
          </a:p>
          <a:p>
            <a:r>
              <a:rPr lang="en-US" sz="4000" b="1" i="1" dirty="0" smtClean="0"/>
              <a:t>Lewis Winkler</a:t>
            </a:r>
            <a:endParaRPr lang="en-US" sz="5400" b="1" i="1" dirty="0"/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1" y="6491288"/>
            <a:ext cx="9144000" cy="366712"/>
          </a:xfrm>
          <a:prstGeom prst="rect">
            <a:avLst/>
          </a:prstGeom>
          <a:solidFill>
            <a:srgbClr val="010201"/>
          </a:solidFill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i="1" dirty="0">
                <a:solidFill>
                  <a:srgbClr val="E5E5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Crossroads International Church • BibleStudyDownloads.org</a:t>
            </a:r>
          </a:p>
        </p:txBody>
      </p:sp>
    </p:spTree>
    <p:extLst>
      <p:ext uri="{BB962C8B-B14F-4D97-AF65-F5344CB8AC3E}">
        <p14:creationId xmlns:p14="http://schemas.microsoft.com/office/powerpoint/2010/main" val="316950598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4558553" cy="38778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Who He Is (5-8):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the </a:t>
            </a:r>
            <a:r>
              <a:rPr lang="en-US" sz="2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Root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David (5).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57800" y="2057400"/>
            <a:ext cx="3493060" cy="4551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880474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Who He Is (5-8):</a:t>
            </a:r>
          </a:p>
          <a:p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the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Lamb</a:t>
            </a:r>
            <a:r>
              <a:rPr lang="en-US" sz="36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 slain </a:t>
            </a:r>
            <a:b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(6-8).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9930" y="2997370"/>
            <a:ext cx="5144070" cy="3860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112092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What He 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Done (9-10):</a:t>
            </a:r>
          </a:p>
          <a:p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3200" b="1" u="sng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sz="32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ansomed</a:t>
            </a:r>
            <a:r>
              <a:rPr lang="en-US" sz="32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people from every tribe, tongue, and nation (9).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476081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41111" y="4724400"/>
            <a:ext cx="8636000" cy="1981200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US" sz="2800" b="1" dirty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For our sake [God] made [Jesus] to be sin who knew no sin, so that in him we might become the righteousness of God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.</a:t>
            </a:r>
          </a:p>
          <a:p>
            <a:pPr marL="0" indent="0" algn="r">
              <a:buNone/>
            </a:pPr>
            <a:r>
              <a:rPr lang="en-US" sz="2800" b="1" dirty="0" smtClean="0">
                <a:solidFill>
                  <a:schemeClr val="bg1"/>
                </a:solidFill>
                <a:effectLst>
                  <a:outerShdw blurRad="50800" dist="889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—2 Corinthians 5:21</a:t>
            </a:r>
            <a:endParaRPr lang="en-US" sz="2800" b="1" dirty="0">
              <a:solidFill>
                <a:schemeClr val="bg1"/>
              </a:solidFill>
              <a:effectLst>
                <a:outerShdw blurRad="50800" dist="889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294189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8" y="2248347"/>
            <a:ext cx="5791864" cy="3877815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What He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Done (9-10):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made them a kingdom of </a:t>
            </a:r>
            <a:r>
              <a:rPr lang="en-US" sz="2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priests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(10).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00055"/>
            <a:ext cx="6731000" cy="507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46334" y="2150003"/>
            <a:ext cx="2412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914400"/>
            <a:r>
              <a:rPr lang="en-US" sz="2800" b="1" dirty="0" smtClean="0">
                <a:solidFill>
                  <a:prstClr val="black"/>
                </a:solidFill>
                <a:latin typeface="Book Antiqua"/>
              </a:rPr>
              <a:t>"Therefore</a:t>
            </a:r>
            <a:r>
              <a:rPr lang="en-US" sz="2800" b="1" dirty="0">
                <a:solidFill>
                  <a:prstClr val="black"/>
                </a:solidFill>
                <a:latin typeface="Book Antiqua"/>
              </a:rPr>
              <a:t>, we are ambassadors for </a:t>
            </a:r>
            <a:r>
              <a:rPr lang="en-US" sz="2800" b="1" dirty="0" smtClean="0">
                <a:solidFill>
                  <a:prstClr val="black"/>
                </a:solidFill>
                <a:latin typeface="Book Antiqua"/>
              </a:rPr>
              <a:t>Christ"</a:t>
            </a:r>
            <a:endParaRPr lang="en-US" sz="2800" b="1" dirty="0">
              <a:solidFill>
                <a:prstClr val="black"/>
              </a:solidFill>
              <a:latin typeface="Book Antiqua"/>
            </a:endParaRPr>
          </a:p>
          <a:p>
            <a:pPr algn="r" defTabSz="914400"/>
            <a:endParaRPr lang="en-US" sz="2800" b="1" dirty="0">
              <a:solidFill>
                <a:prstClr val="black"/>
              </a:solidFill>
              <a:latin typeface="Book Antiqua"/>
            </a:endParaRPr>
          </a:p>
          <a:p>
            <a:pPr algn="r" defTabSz="914400"/>
            <a:r>
              <a:rPr lang="en-US" sz="2800" b="1" dirty="0" smtClean="0">
                <a:solidFill>
                  <a:prstClr val="black"/>
                </a:solidFill>
                <a:latin typeface="Book Antiqua"/>
              </a:rPr>
              <a:t>—2 Cor. </a:t>
            </a:r>
            <a:r>
              <a:rPr lang="en-US" sz="2800" b="1" dirty="0">
                <a:solidFill>
                  <a:prstClr val="black"/>
                </a:solidFill>
                <a:latin typeface="Book Antiqua"/>
              </a:rPr>
              <a:t>5:20</a:t>
            </a:r>
          </a:p>
        </p:txBody>
      </p:sp>
    </p:spTree>
    <p:extLst>
      <p:ext uri="{BB962C8B-B14F-4D97-AF65-F5344CB8AC3E}">
        <p14:creationId xmlns:p14="http://schemas.microsoft.com/office/powerpoint/2010/main" val="240137226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8370792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2889" y="1676400"/>
            <a:ext cx="357377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"It </a:t>
            </a:r>
            <a:r>
              <a:rPr lang="en-US" sz="20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is worth noticing that worship is reserved for God only.  That the Lamb is worshipped is evidence of His full divinity</a:t>
            </a:r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."</a:t>
            </a:r>
            <a:endParaRPr lang="en-US" sz="2000" b="1" dirty="0">
              <a:solidFill>
                <a:prstClr val="white"/>
              </a:solidFill>
              <a:effectLst>
                <a:outerShdw blurRad="50800" dist="76200" dir="2700000" algn="tl" rotWithShape="0">
                  <a:srgbClr val="000000"/>
                </a:outerShdw>
              </a:effectLst>
              <a:latin typeface="Arial"/>
              <a:cs typeface="Arial"/>
            </a:endParaRPr>
          </a:p>
          <a:p>
            <a:pPr algn="r" defTabSz="914400"/>
            <a:r>
              <a:rPr lang="en-US" sz="2000" b="1" dirty="0" smtClean="0">
                <a:solidFill>
                  <a:prstClr val="white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—</a:t>
            </a:r>
            <a:r>
              <a:rPr lang="en-US" sz="2000" b="1" dirty="0">
                <a:solidFill>
                  <a:prstClr val="white"/>
                </a:solidFill>
                <a:effectLst>
                  <a:outerShdw blurRad="50800" dist="76200" dir="2700000" algn="tl" rotWithShape="0">
                    <a:srgbClr val="000000"/>
                  </a:outerShdw>
                </a:effectLst>
                <a:latin typeface="Arial"/>
                <a:cs typeface="Arial"/>
              </a:rPr>
              <a:t>Leon Morris</a:t>
            </a:r>
          </a:p>
        </p:txBody>
      </p:sp>
    </p:spTree>
    <p:extLst>
      <p:ext uri="{BB962C8B-B14F-4D97-AF65-F5344CB8AC3E}">
        <p14:creationId xmlns:p14="http://schemas.microsoft.com/office/powerpoint/2010/main" val="64361965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52493" y="1008656"/>
            <a:ext cx="6942943" cy="466532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388" y="2022953"/>
            <a:ext cx="4173320" cy="3357626"/>
          </a:xfrm>
          <a:prstGeom prst="rect">
            <a:avLst/>
          </a:prstGeom>
        </p:spPr>
      </p:pic>
      <p:sp>
        <p:nvSpPr>
          <p:cNvPr id="8417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"/>
            <a:ext cx="9144000" cy="2022952"/>
          </a:xfrm>
          <a:effectLst/>
        </p:spPr>
        <p:txBody>
          <a:bodyPr>
            <a:normAutofit/>
          </a:bodyPr>
          <a:lstStyle/>
          <a:p>
            <a:pPr>
              <a:defRPr/>
            </a:pP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Believers will rule the earth </a:t>
            </a:r>
            <a:b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</a:b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(5:10 </a:t>
            </a:r>
            <a:r>
              <a:rPr lang="en-US" sz="4000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NLT</a:t>
            </a:r>
            <a:r>
              <a:rPr lang="en-US" b="1" dirty="0" smtClean="0">
                <a:effectLst>
                  <a:glow rad="165100">
                    <a:schemeClr val="tx1"/>
                  </a:glow>
                </a:effectLst>
                <a:ea typeface="ＭＳ Ｐゴシック" charset="0"/>
              </a:rPr>
              <a:t>). </a:t>
            </a:r>
            <a:endParaRPr lang="en-US" b="1" dirty="0">
              <a:effectLst>
                <a:glow rad="165100">
                  <a:schemeClr val="tx1"/>
                </a:glow>
              </a:effectLst>
              <a:ea typeface="ＭＳ Ｐゴシック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5242897"/>
            <a:ext cx="9144000" cy="161510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Arial"/>
                <a:ea typeface="+mj-ea"/>
                <a:cs typeface="Arial"/>
              </a:defRPr>
            </a:lvl1pPr>
          </a:lstStyle>
          <a:p>
            <a:pPr>
              <a:defRPr/>
            </a:pPr>
            <a:r>
              <a:rPr lang="en-US" sz="3200" b="1" dirty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"And you have caused them to become </a:t>
            </a:r>
            <a:r>
              <a:rPr lang="en-US" sz="3200" b="1" dirty="0" smtClean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a </a:t>
            </a:r>
            <a:r>
              <a:rPr lang="en-US" sz="3200" b="1" dirty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Kingdom of priests for our God. </a:t>
            </a:r>
            <a:r>
              <a:rPr lang="en-US" sz="3200" b="1" dirty="0" smtClean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And </a:t>
            </a:r>
            <a:r>
              <a:rPr lang="en-US" sz="3200" b="1" dirty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they will reign on the earth.</a:t>
            </a:r>
            <a:r>
              <a:rPr lang="en-US" sz="3200" b="1" dirty="0" smtClean="0">
                <a:effectLst>
                  <a:glow rad="165100">
                    <a:prstClr val="black"/>
                  </a:glow>
                </a:effectLst>
                <a:ea typeface="ＭＳ Ｐゴシック" charset="0"/>
              </a:rPr>
              <a:t>"</a:t>
            </a:r>
            <a:endParaRPr lang="en-US" sz="3200" b="1" dirty="0">
              <a:effectLst>
                <a:glow rad="165100">
                  <a:prstClr val="black"/>
                </a:glow>
              </a:effectLst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9741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2399" y="-98322"/>
            <a:ext cx="9802090" cy="6956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worthy of all worship (5:11-14)!</a:t>
            </a:r>
            <a:endParaRPr 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27542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70156"/>
            <a:ext cx="9144000" cy="1054250"/>
          </a:xfrm>
        </p:spPr>
        <p:txBody>
          <a:bodyPr/>
          <a:lstStyle/>
          <a:p>
            <a:r>
              <a:rPr lang="en-US" sz="4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Conclusion and Application</a:t>
            </a:r>
            <a:endParaRPr lang="en-US" sz="4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743206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4114800"/>
            <a:ext cx="8597153" cy="2514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Jesus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is worthy to reveal the future and be worshiped because He is the Divine Messiah and redeemed us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from the penalty of sin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, making us a kingdom of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priests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.</a:t>
            </a:r>
            <a:endParaRPr lang="en-US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Main Idea: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8265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1003"/>
            <a:ext cx="9144000" cy="1054250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What’s the big deal about Jesus?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3475"/>
            <a:ext cx="9144000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645612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99247" y="2248347"/>
            <a:ext cx="7745506" cy="4496764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Have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truly trusted in Jesus Christ to forgive your sin and bring you into a right relationship with God?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so, does your life really reflect the fact that you are God’s representative on earth?</a:t>
            </a:r>
          </a:p>
          <a:p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regularly worship and give Christ the thanks and honor He rightly deserves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Application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37651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" y="1905000"/>
            <a:ext cx="3678630" cy="2630244"/>
          </a:xfrm>
        </p:spPr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S. Lewis’ Story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3994" y="1"/>
            <a:ext cx="55138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819106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"If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 a myth had become fact, had been incarnated, it would be just like this. . . .  And no person was like the Person depicted; as real, as recognizable, through all that depth of time . . ., yet also numinous, lit by a light from beyond the world, a god.  But if a god . . . then not a god, but God.  Here and here only in all time the myth must have become fact; the Word, flesh; God, Man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S. Lewis, </a:t>
            </a: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Surprised by Joy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136.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S. Lewis’ Story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693539"/>
            <a:ext cx="1447800" cy="216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33812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0444" y="2133600"/>
            <a:ext cx="8438445" cy="445725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"I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 here trying to prevent anyone saying the really foolish thing that people often say about Him: “I’m ready to accept Jesus as a great moral teacher, but I don’t accept His claim to be God.”  That is the one thing we must not say.  A man who was merely a man and said the sort of things Jesus said would not be a great moral teacher.  He would either be a lunatic—on a level with the man who says he is a poached egg—or else he would be the Devil of Hell.  You must make your choice.  Either this man was, and is, the Son of God: or else a madman or something worse.  You can shut Him up for a fool, you can spit at Him and kill Him as a demon; or you can fall at His feet and call Him Lord and God.  But let us not come with any </a:t>
            </a:r>
            <a:r>
              <a:rPr lang="en-US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patronising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nonsense about His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being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great human teacher.  He has not left that open to us.  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 not intend to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."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S. Lewis, </a:t>
            </a:r>
            <a:r>
              <a:rPr lang="en-US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Mere Christianity</a:t>
            </a:r>
            <a:r>
              <a:rPr 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55-56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C. S. Lewis’ Story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057400" cy="2063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53400" y="5381647"/>
            <a:ext cx="962891" cy="1476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418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-863600"/>
            <a:ext cx="7772400" cy="1143000"/>
          </a:xfrm>
        </p:spPr>
        <p:txBody>
          <a:bodyPr/>
          <a:lstStyle/>
          <a:p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13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ev 19 Maranath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84" y="-1"/>
            <a:ext cx="9113716" cy="6008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4" y="5077676"/>
            <a:ext cx="9138965" cy="1457718"/>
          </a:xfr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9600" b="1" dirty="0" smtClean="0">
                <a:effectLst>
                  <a:glow rad="165100">
                    <a:schemeClr val="tx1"/>
                  </a:glow>
                </a:effectLst>
                <a:latin typeface="Arial" charset="0"/>
                <a:cs typeface="+mj-cs"/>
              </a:rPr>
              <a:t>Jesus Wins!</a:t>
            </a:r>
            <a:endParaRPr lang="en-US" sz="9600" b="1" dirty="0">
              <a:effectLst>
                <a:glow rad="165100">
                  <a:schemeClr val="tx1"/>
                </a:glow>
              </a:effectLst>
              <a:latin typeface="Arial" charset="0"/>
              <a:cs typeface="+mj-cs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5035" y="62259"/>
            <a:ext cx="2846337" cy="102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/>
                <a:ea typeface="ＭＳ Ｐゴシック" charset="0"/>
                <a:cs typeface="Arial"/>
              </a:defRPr>
            </a:lvl1pPr>
            <a:lvl2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2pPr>
            <a:lvl3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3pPr>
            <a:lvl4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4pPr>
            <a:lvl5pPr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400">
                <a:solidFill>
                  <a:srgbClr val="FFFFFF"/>
                </a:solidFill>
                <a:latin typeface="Arial" charset="0"/>
                <a:ea typeface="ＭＳ Ｐゴシック" charset="0"/>
                <a:cs typeface="Geneva" charset="0"/>
              </a:defRPr>
            </a:lvl5pPr>
            <a:lvl6pPr marL="4572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6pPr>
            <a:lvl7pPr marL="9144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7pPr>
            <a:lvl8pPr marL="13716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8pPr>
            <a:lvl9pPr marL="1828800" algn="ctr" defTabSz="449263" rtl="0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defRPr sz="4400">
                <a:solidFill>
                  <a:srgbClr val="000000"/>
                </a:solidFill>
                <a:latin typeface="Times New Roman" pitchFamily="16" charset="0"/>
                <a:ea typeface="Geneva" charset="0"/>
                <a:cs typeface="Geneva" charset="0"/>
              </a:defRPr>
            </a:lvl9pPr>
          </a:lstStyle>
          <a:p>
            <a:r>
              <a:rPr lang="en-US" sz="3600" b="1" i="1" dirty="0" smtClean="0">
                <a:effectLst>
                  <a:glow rad="165100">
                    <a:srgbClr val="000000"/>
                  </a:glow>
                </a:effectLst>
                <a:latin typeface="Arial" charset="0"/>
                <a:cs typeface="Geneva"/>
              </a:rPr>
              <a:t>Series on Revelation</a:t>
            </a:r>
            <a:endParaRPr lang="en-US" sz="3600" b="1" i="1" dirty="0">
              <a:effectLst>
                <a:glow rad="165100">
                  <a:srgbClr val="000000"/>
                </a:glow>
              </a:effectLst>
              <a:latin typeface="Arial" charset="0"/>
              <a:cs typeface="Geneva"/>
            </a:endParaRPr>
          </a:p>
        </p:txBody>
      </p:sp>
    </p:spTree>
    <p:extLst>
      <p:ext uri="{BB962C8B-B14F-4D97-AF65-F5344CB8AC3E}">
        <p14:creationId xmlns:p14="http://schemas.microsoft.com/office/powerpoint/2010/main" val="143384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FFFF"/>
                </a:solidFill>
                <a:latin typeface="Arial" charset="0"/>
                <a:ea typeface="ＭＳ Ｐゴシック" charset="0"/>
              </a:rPr>
              <a:t>NT Sermons link </a:t>
            </a:r>
            <a:r>
              <a:rPr lang="en-US" sz="3200" b="1" dirty="0">
                <a:solidFill>
                  <a:srgbClr val="FFFFFF"/>
                </a:solidFill>
                <a:latin typeface="Arial" charset="0"/>
                <a:ea typeface="ＭＳ Ｐゴシック" charset="0"/>
              </a:rPr>
              <a:t>at biblestudydownloads.com</a:t>
            </a:r>
            <a:endParaRPr lang="en-US" sz="110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99330" name="Picture 1" descr="BSD logo large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34" t="9731" r="1733" b="3699"/>
          <a:stretch>
            <a:fillRect/>
          </a:stretch>
        </p:blipFill>
        <p:spPr bwMode="auto">
          <a:xfrm>
            <a:off x="668338" y="288925"/>
            <a:ext cx="7864475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4000" b="1" smtClean="0">
                <a:solidFill>
                  <a:srgbClr val="FFFFFF"/>
                </a:solidFill>
                <a:latin typeface="Arial" charset="0"/>
                <a:cs typeface="Arial" charset="0"/>
              </a:rPr>
              <a:t>Get this presentation for free!</a:t>
            </a:r>
            <a:endParaRPr lang="en-US" sz="1400" b="1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50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978" name="Rectangle 5"/>
          <p:cNvSpPr>
            <a:spLocks noGrp="1" noChangeArrowheads="1"/>
          </p:cNvSpPr>
          <p:nvPr>
            <p:ph type="title"/>
          </p:nvPr>
        </p:nvSpPr>
        <p:spPr>
          <a:xfrm rot="5400000">
            <a:off x="5076031" y="2782094"/>
            <a:ext cx="6985001" cy="1366837"/>
          </a:xfrm>
          <a:solidFill>
            <a:srgbClr val="000000"/>
          </a:solidFill>
        </p:spPr>
        <p:txBody>
          <a:bodyPr anchor="b"/>
          <a:lstStyle/>
          <a:p>
            <a:r>
              <a:rPr lang="en-US" sz="9600" dirty="0">
                <a:latin typeface="Arial" charset="0"/>
                <a:ea typeface="ＭＳ Ｐゴシック" charset="0"/>
              </a:rPr>
              <a:t>Revelation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059746"/>
              </p:ext>
            </p:extLst>
          </p:nvPr>
        </p:nvGraphicFramePr>
        <p:xfrm>
          <a:off x="0" y="0"/>
          <a:ext cx="7924800" cy="6946902"/>
        </p:xfrm>
        <a:graphic>
          <a:graphicData uri="http://schemas.openxmlformats.org/drawingml/2006/table">
            <a:tbl>
              <a:tblPr/>
              <a:tblGrid>
                <a:gridCol w="609600"/>
                <a:gridCol w="685800"/>
                <a:gridCol w="609600"/>
                <a:gridCol w="2209800"/>
                <a:gridCol w="762000"/>
                <a:gridCol w="685800"/>
                <a:gridCol w="762000"/>
                <a:gridCol w="790575"/>
                <a:gridCol w="809625"/>
              </a:tblGrid>
              <a:tr h="474632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ea typeface="ＭＳ Ｐゴシック" charset="0"/>
                          <a:cs typeface="Arial" charset="0"/>
                        </a:rPr>
                        <a:t>Sovereignty of Christ in Future Victory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00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449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Sovereignty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 His Person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Sovereignty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over Churches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Sovereignty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in End-Time Events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4632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Chapter 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Chapters 2–3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Chapters 4–22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95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"What 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you have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seen" 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(1:19a)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"What 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is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now"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(1:19b)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"What 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will take place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later"</a:t>
                      </a:r>
                      <a:endParaRPr kumimoji="0" lang="en-US" altLang="ja-JP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(1:19c)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4632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Past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Present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Future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95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Christ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Unveiled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Churches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Unveiled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Consummation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Unveiled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22950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God on Earth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God</a:t>
                      </a:r>
                      <a:r>
                        <a:rPr kumimoji="0" lang="fr-FR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'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s </a:t>
                      </a:r>
                      <a:r>
                        <a:rPr kumimoji="0" lang="en-US" altLang="ja-JP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Ambassadors on Earth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Hell on Earth to </a:t>
                      </a:r>
                      <a:b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</a:b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Heaven on Earth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4639">
                <a:tc grid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The Judge </a:t>
                      </a:r>
                      <a:endParaRPr kumimoji="0" lang="en-US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The </a:t>
                      </a: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Assignments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The Judgments &amp; Rewards</a:t>
                      </a:r>
                      <a:endParaRPr kumimoji="0" lang="en-US" sz="16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71512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Subject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1:1-3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Worship of Trinity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1:4-8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Glorified Christ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1:9-20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Seven Churches of Asia: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Ephesus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Smyrna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Pergamum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Thyatira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Sardis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Philadelphia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Laodicea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Tribulation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4:1–19:10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Second Coming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19:11-21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Millennium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20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Eternal State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21:1–22:5</a:t>
                      </a:r>
                      <a:endParaRPr kumimoji="0" lang="en-US" sz="12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Closing: Imminency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Times New Roman" charset="0"/>
                        </a:rPr>
                        <a:t>22:6-21</a:t>
                      </a:r>
                      <a:endParaRPr kumimoji="0" lang="en-US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0"/>
                        <a:cs typeface="Times New Roman" charset="0"/>
                      </a:endParaRPr>
                    </a:p>
                  </a:txBody>
                  <a:tcPr marL="50800" marR="5080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F6EF"/>
                    </a:solidFill>
                  </a:tcPr>
                </a:tc>
              </a:tr>
              <a:tr h="363515">
                <a:tc gridSpan="9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Arial" charset="0"/>
                        </a:rPr>
                        <a:t>AD 95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BECD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002589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(5:1-4)?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209799"/>
            <a:ext cx="9137073" cy="3540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06105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42999" y="1524000"/>
            <a:ext cx="2722419" cy="4876800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(5:1-4)?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-13162"/>
            <a:ext cx="5285509" cy="687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5420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Who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(5:1-4)?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9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one!</a:t>
            </a:r>
            <a:endParaRPr lang="en-US" sz="9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216789"/>
            <a:ext cx="6179127" cy="4641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28828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When, if ever, was the last time you desperately longed to open the scriptures and hear from God?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Food for Thought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57720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Because of Who He Is (5-8):</a:t>
            </a:r>
          </a:p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is the </a:t>
            </a:r>
            <a:r>
              <a:rPr lang="en-US" sz="2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Lion</a:t>
            </a:r>
            <a:r>
              <a:rPr lang="en-US" sz="2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tribe of Judah (5).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8490" y="304800"/>
            <a:ext cx="7756263" cy="1319606"/>
          </a:xfrm>
        </p:spPr>
        <p:txBody>
          <a:bodyPr/>
          <a:lstStyle/>
          <a:p>
            <a:r>
              <a:rPr lang="en-US" sz="4800" b="1" u="sng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Jesus</a:t>
            </a:r>
            <a:r>
              <a:rPr lang="en-US" sz="4800" b="1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worthy to break the seal (5:5-10)!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39515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371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Hardcover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Hardcover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Hardcover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ヒラギノ角ゴ Pro W3"/>
        <a:cs typeface="ヒラギノ角ゴ Pro W3"/>
      </a:majorFont>
      <a:minorFont>
        <a:latin typeface="Arial"/>
        <a:ea typeface="ヒラギノ角ゴ Pro W3"/>
        <a:cs typeface="ヒラギノ角ゴ Pro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ヒラギノ角ゴ Pro W3" pitchFamily="-111" charset="-128"/>
            <a:cs typeface="ヒラギノ角ゴ Pro W3" pitchFamily="-11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  <a:ea typeface="ヒラギノ角ゴ Pro W3" pitchFamily="-111" charset="-128"/>
            <a:cs typeface="ヒラギノ角ゴ Pro W3" pitchFamily="-11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6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stealth" w="lg" len="lg"/>
        </a:ln>
        <a:effectLst/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Comic Sans MS" pitchFamily="-112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995</Words>
  <Application>Microsoft Macintosh PowerPoint</Application>
  <PresentationFormat>On-screen Show (4:3)</PresentationFormat>
  <Paragraphs>128</Paragraphs>
  <Slides>26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Hardcover</vt:lpstr>
      <vt:lpstr>21_Blank Presentation</vt:lpstr>
      <vt:lpstr>51_Blank Presentation</vt:lpstr>
      <vt:lpstr>4_Office Theme</vt:lpstr>
      <vt:lpstr>16_Blank Presentation</vt:lpstr>
      <vt:lpstr>The Seal Breaker</vt:lpstr>
      <vt:lpstr>What’s the big deal about Jesus?</vt:lpstr>
      <vt:lpstr>Revelation</vt:lpstr>
      <vt:lpstr>Who is worthy to break the seal (5:1-4)?</vt:lpstr>
      <vt:lpstr>Who is worthy to break the seal (5:1-4)?</vt:lpstr>
      <vt:lpstr>Who is worthy to break the seal (5:1-4)?</vt:lpstr>
      <vt:lpstr>Some Food for Thought</vt:lpstr>
      <vt:lpstr>Jesus is worthy to break the seal (5:5-10)!</vt:lpstr>
      <vt:lpstr>PowerPoint Presentation</vt:lpstr>
      <vt:lpstr>Jesus is worthy to break the seal (5:5-10)!</vt:lpstr>
      <vt:lpstr>Jesus is worthy to break the seal (5:5-10)!</vt:lpstr>
      <vt:lpstr>Jesus is worthy to break the seal (5:5-10)!</vt:lpstr>
      <vt:lpstr>PowerPoint Presentation</vt:lpstr>
      <vt:lpstr>Jesus is worthy to break the seal (5:5-10)!</vt:lpstr>
      <vt:lpstr>Jesus is worthy to break the seal (5:5-10)!</vt:lpstr>
      <vt:lpstr>Believers will rule the earth  (5:10 NLT). </vt:lpstr>
      <vt:lpstr>Jesus is worthy of all worship (5:11-14)!</vt:lpstr>
      <vt:lpstr>Conclusion and Application</vt:lpstr>
      <vt:lpstr>Main Idea:</vt:lpstr>
      <vt:lpstr>Personal Application</vt:lpstr>
      <vt:lpstr>C. S. Lewis’ Story</vt:lpstr>
      <vt:lpstr>C. S. Lewis’ Story</vt:lpstr>
      <vt:lpstr>C. S. Lewis’ Story</vt:lpstr>
      <vt:lpstr>Black</vt:lpstr>
      <vt:lpstr>Jesus Wins!</vt:lpstr>
      <vt:lpstr>NT Sermons link at biblestudydownloads.com</vt:lpstr>
    </vt:vector>
  </TitlesOfParts>
  <Company>Singapore Bible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Seal Breaker</dc:title>
  <dc:creator>Rick Griffith</dc:creator>
  <cp:lastModifiedBy>Rick Griffith</cp:lastModifiedBy>
  <cp:revision>10</cp:revision>
  <dcterms:created xsi:type="dcterms:W3CDTF">2014-02-09T13:43:32Z</dcterms:created>
  <dcterms:modified xsi:type="dcterms:W3CDTF">2017-06-09T00:14:57Z</dcterms:modified>
</cp:coreProperties>
</file>